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74" r:id="rId5"/>
    <p:sldId id="259" r:id="rId6"/>
    <p:sldId id="260" r:id="rId7"/>
    <p:sldId id="261" r:id="rId8"/>
    <p:sldId id="262" r:id="rId9"/>
    <p:sldId id="263" r:id="rId10"/>
    <p:sldId id="268" r:id="rId11"/>
    <p:sldId id="269" r:id="rId12"/>
    <p:sldId id="264" r:id="rId13"/>
    <p:sldId id="265" r:id="rId14"/>
    <p:sldId id="266" r:id="rId15"/>
    <p:sldId id="267" r:id="rId16"/>
    <p:sldId id="270" r:id="rId17"/>
    <p:sldId id="273" r:id="rId18"/>
    <p:sldId id="271" r:id="rId1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19"/>
  </p:normalViewPr>
  <p:slideViewPr>
    <p:cSldViewPr snapToGrid="0">
      <p:cViewPr varScale="1">
        <p:scale>
          <a:sx n="109" d="100"/>
          <a:sy n="109" d="100"/>
        </p:scale>
        <p:origin x="68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9463F2-D55F-4827-A398-10691434B036}" type="datetimeFigureOut">
              <a:rPr lang="zh-CN" altLang="en-US" smtClean="0"/>
              <a:t>2021/12/18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00696C-DA8A-4A79-9CDC-C2E3CD9922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52402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不用</a:t>
            </a:r>
            <a:r>
              <a:rPr kumimoji="1" lang="en-US" altLang="zh-CN" dirty="0" err="1"/>
              <a:t>CASENet</a:t>
            </a:r>
            <a:r>
              <a:rPr kumimoji="1" lang="zh-CN" altLang="en-US" dirty="0"/>
              <a:t>：模型太大，参数过多，解决二分类杀鸡焉用牛刀。。？灰度图上的表现不详。论文展示的训练</a:t>
            </a:r>
            <a:r>
              <a:rPr kumimoji="1" lang="en-US" altLang="zh-CN" dirty="0"/>
              <a:t>iteration</a:t>
            </a:r>
            <a:r>
              <a:rPr kumimoji="1" lang="zh-CN" altLang="en-US" dirty="0"/>
              <a:t>过大，得训</a:t>
            </a:r>
            <a:r>
              <a:rPr kumimoji="1" lang="en-US" altLang="zh-CN" dirty="0"/>
              <a:t>24000</a:t>
            </a:r>
            <a:r>
              <a:rPr kumimoji="1" lang="zh-CN" altLang="en-US" dirty="0"/>
              <a:t>个</a:t>
            </a:r>
            <a:r>
              <a:rPr kumimoji="1" lang="en-US" altLang="zh-CN" dirty="0"/>
              <a:t>epoch</a:t>
            </a:r>
            <a:r>
              <a:rPr kumimoji="1" lang="zh-CN" altLang="en-US" dirty="0"/>
              <a:t>以上效果才逐渐稳定</a:t>
            </a:r>
            <a:endParaRPr kumimoji="1" lang="en-US" altLang="zh-CN" dirty="0"/>
          </a:p>
          <a:p>
            <a:r>
              <a:rPr kumimoji="1" lang="en-US" altLang="zh-CN" dirty="0"/>
              <a:t>DFF</a:t>
            </a:r>
            <a:r>
              <a:rPr kumimoji="1" lang="zh-CN" altLang="en-US" dirty="0"/>
              <a:t>：模型更大了，按论文所述，使用了</a:t>
            </a:r>
            <a:r>
              <a:rPr kumimoji="1" lang="en-US" altLang="zh-CN" dirty="0"/>
              <a:t>4</a:t>
            </a:r>
            <a:r>
              <a:rPr kumimoji="1" lang="zh-CN" altLang="en-US" dirty="0"/>
              <a:t>个</a:t>
            </a:r>
            <a:r>
              <a:rPr kumimoji="1" lang="en-US" altLang="zh-CN" dirty="0"/>
              <a:t>12GB</a:t>
            </a:r>
            <a:r>
              <a:rPr kumimoji="1" lang="zh-CN" altLang="en-US" dirty="0"/>
              <a:t>的卡进行训练，最后也没有达到理想效果。</a:t>
            </a:r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00696C-DA8A-4A79-9CDC-C2E3CD99227F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97264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00696C-DA8A-4A79-9CDC-C2E3CD99227F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33545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这里可以稍微解释</a:t>
            </a:r>
            <a:r>
              <a:rPr lang="en-US" altLang="zh-CN" dirty="0"/>
              <a:t>sliding window</a:t>
            </a:r>
            <a:r>
              <a:rPr lang="zh-CN" altLang="en-US" dirty="0"/>
              <a:t>和</a:t>
            </a:r>
            <a:r>
              <a:rPr lang="en-US" altLang="zh-CN" dirty="0"/>
              <a:t>random crop</a:t>
            </a:r>
            <a:r>
              <a:rPr lang="zh-CN" altLang="en-US" dirty="0"/>
              <a:t>的细节：</a:t>
            </a:r>
            <a:endParaRPr lang="en-US" altLang="zh-CN" dirty="0"/>
          </a:p>
          <a:p>
            <a:r>
              <a:rPr lang="en-US" altLang="zh-CN" dirty="0"/>
              <a:t>Sliding window:</a:t>
            </a:r>
            <a:r>
              <a:rPr lang="zh-CN" altLang="en-US" dirty="0"/>
              <a:t>通过在原图上滑动一个</a:t>
            </a:r>
            <a:r>
              <a:rPr lang="en-US" altLang="zh-CN" dirty="0"/>
              <a:t>1024*1024</a:t>
            </a:r>
            <a:r>
              <a:rPr lang="zh-CN" altLang="en-US" dirty="0"/>
              <a:t>的滑窗截取图片</a:t>
            </a:r>
            <a:endParaRPr lang="en-US" altLang="zh-CN" dirty="0"/>
          </a:p>
          <a:p>
            <a:r>
              <a:rPr lang="en-US" altLang="zh-CN" dirty="0"/>
              <a:t>Random crop:</a:t>
            </a:r>
            <a:r>
              <a:rPr lang="zh-CN" altLang="en-US" dirty="0"/>
              <a:t>随机选择原图上大小为</a:t>
            </a:r>
            <a:r>
              <a:rPr lang="en-US" altLang="zh-CN" dirty="0"/>
              <a:t>1024*1024</a:t>
            </a:r>
            <a:r>
              <a:rPr lang="zh-CN" altLang="en-US" dirty="0"/>
              <a:t>的区域进行截取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00696C-DA8A-4A79-9CDC-C2E3CD99227F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54406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此处可以配图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00696C-DA8A-4A79-9CDC-C2E3CD99227F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72663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补偿数据集</a:t>
            </a:r>
            <a:r>
              <a:rPr kumimoji="1" lang="en-US" altLang="zh-CN" dirty="0"/>
              <a:t>——random</a:t>
            </a:r>
            <a:r>
              <a:rPr kumimoji="1" lang="zh-CN" altLang="en-US" dirty="0"/>
              <a:t> </a:t>
            </a:r>
            <a:r>
              <a:rPr kumimoji="1" lang="en-US" altLang="zh-CN" dirty="0"/>
              <a:t>crop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00696C-DA8A-4A79-9CDC-C2E3CD99227F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65214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这里正样本为边界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00696C-DA8A-4A79-9CDC-C2E3CD99227F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34310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这里可以指出只用</a:t>
            </a:r>
            <a:r>
              <a:rPr lang="en-US" altLang="zh-CN" dirty="0"/>
              <a:t>Dice loss </a:t>
            </a:r>
            <a:r>
              <a:rPr lang="zh-CN" altLang="en-US" dirty="0"/>
              <a:t>会产生什么后果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00696C-DA8A-4A79-9CDC-C2E3CD99227F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89929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A07AE3-166F-480B-8D8A-D09704ADA8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E40F4A8-6BED-44C2-8137-79A6E6C86B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85997E9-5CA1-4736-B02A-35453AE0E8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8F53B-1701-4643-8004-C48E7C59EB26}" type="datetimeFigureOut">
              <a:rPr lang="zh-CN" altLang="en-US" smtClean="0"/>
              <a:t>2021/12/18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4FEB794-C894-4639-A14F-73035AFBEB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4A1BB71-5EB3-4144-9963-90DDA9B016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7E605F-CACE-41D0-B5B5-AD133E52B5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46123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44D797-8090-4C57-BEE5-46E8151BE0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D1A7475-1721-4B7D-8DF7-F466DC81FC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2EA4941-38DE-4B07-919B-20B73E934D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8F53B-1701-4643-8004-C48E7C59EB26}" type="datetimeFigureOut">
              <a:rPr lang="zh-CN" altLang="en-US" smtClean="0"/>
              <a:t>2021/12/18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E2B8387-5549-419C-94E4-F54A88B1F8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9111B69-7F8C-403B-BD07-263B7B513D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7E605F-CACE-41D0-B5B5-AD133E52B5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78122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24E2FF95-B30B-4F69-82AA-A3C2C1D69BB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05A98CE-C0AF-4D8F-BE8B-4AB2DF6D12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4C3A1B8-0D26-4D5F-A26E-2198A4C347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8F53B-1701-4643-8004-C48E7C59EB26}" type="datetimeFigureOut">
              <a:rPr lang="zh-CN" altLang="en-US" smtClean="0"/>
              <a:t>2021/12/18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1350B6D-A451-44D0-940E-619842A961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3F4ED7A-F517-4EA4-857D-31BA4CB56D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7E605F-CACE-41D0-B5B5-AD133E52B5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36004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FBDF9D0-3ABF-46C0-B48A-B442A6047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5FCD9B3-990B-4EAE-8F85-EE4184FBEA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0CEF248-CF1F-4FF5-BAF5-311ED356CA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8F53B-1701-4643-8004-C48E7C59EB26}" type="datetimeFigureOut">
              <a:rPr lang="zh-CN" altLang="en-US" smtClean="0"/>
              <a:t>2021/12/18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32FE241-C4B8-4C4A-96B9-5A2C0C383F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27CD86B-036B-4652-896E-F93D519F2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7E605F-CACE-41D0-B5B5-AD133E52B5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42404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18C363-C278-42BD-984F-2AE7C0C8DC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B02E682-0A41-463E-BEE8-212EA48928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6A637F7-E4FE-428F-BA0D-06166C7AE8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8F53B-1701-4643-8004-C48E7C59EB26}" type="datetimeFigureOut">
              <a:rPr lang="zh-CN" altLang="en-US" smtClean="0"/>
              <a:t>2021/12/18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99AA095-0E8F-4F99-9F33-2A30F580B9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AFF771D-AC7D-48AA-B37F-0188D49AF4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7E605F-CACE-41D0-B5B5-AD133E52B5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90132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FAE2F0-7CB8-4BC1-9D5E-3FA0624FD9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D76BB9A-FBDA-4A27-93F8-221CF107D7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E630D95-79F1-4409-BEF7-6D0E7585A1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423044F-B895-4F2E-BA37-18310F96F5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8F53B-1701-4643-8004-C48E7C59EB26}" type="datetimeFigureOut">
              <a:rPr lang="zh-CN" altLang="en-US" smtClean="0"/>
              <a:t>2021/12/18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EF8B569-D854-4690-9CF8-BF6197A0CD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0878A1A-5EA2-4E5D-8067-22903A4A35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7E605F-CACE-41D0-B5B5-AD133E52B5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63995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5BA9CC-E2A9-4D7C-90DC-03C191FA9A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DBD43DE-940B-499D-A59B-FAC3128463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FA25200-3ECB-4131-BC54-89678290F2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1BC4301-FFDB-427C-8984-3F09B31314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76E7EF5-AF58-4D42-AC31-56099020DA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AB9C4A1F-7CD6-45E8-B483-05B41C76A4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8F53B-1701-4643-8004-C48E7C59EB26}" type="datetimeFigureOut">
              <a:rPr lang="zh-CN" altLang="en-US" smtClean="0"/>
              <a:t>2021/12/18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48A7955D-D941-4886-94E3-C15E56234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CC4B4532-42E0-42CB-95C0-65EABF23D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7E605F-CACE-41D0-B5B5-AD133E52B5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6427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03A796-B896-48E8-A485-B20C2C528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DD6582E-1906-47AD-9E34-B6990A8F61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8F53B-1701-4643-8004-C48E7C59EB26}" type="datetimeFigureOut">
              <a:rPr lang="zh-CN" altLang="en-US" smtClean="0"/>
              <a:t>2021/12/18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34BA6E6-47AB-4B6C-BFB3-F353E9F45A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A865705-98C8-4DE0-B059-8A57A4EBA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7E605F-CACE-41D0-B5B5-AD133E52B5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97920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5D41B29-1FB2-49EA-8760-636EF20856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8F53B-1701-4643-8004-C48E7C59EB26}" type="datetimeFigureOut">
              <a:rPr lang="zh-CN" altLang="en-US" smtClean="0"/>
              <a:t>2021/12/18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13659AB-C3D0-463A-A5F3-D33AB0026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12F4777-510F-4960-B668-153704270F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7E605F-CACE-41D0-B5B5-AD133E52B5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86580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E72FBF-5341-492A-9C4F-1D9B8FC7BA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B41F0F9-479F-43D1-85F3-089E691C19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6990BBD-D6B2-4E7B-8808-13A76066C7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853C862-B3D3-4383-AA7B-E18A17B57E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8F53B-1701-4643-8004-C48E7C59EB26}" type="datetimeFigureOut">
              <a:rPr lang="zh-CN" altLang="en-US" smtClean="0"/>
              <a:t>2021/12/18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B5783DE-D3BC-4C5F-98BC-B8904E601C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9DDCBA2-D903-4D0F-89B4-E4DB4DF9C1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7E605F-CACE-41D0-B5B5-AD133E52B5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79876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F13DBD-C1B8-4456-9480-7237622185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E1E4DC1B-4BDF-400B-A59C-9FF18E8D6C0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9046433-503E-48BC-8C7C-68B38EEF98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D82126F-DC7B-49F1-944B-E4BC0121F6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8F53B-1701-4643-8004-C48E7C59EB26}" type="datetimeFigureOut">
              <a:rPr lang="zh-CN" altLang="en-US" smtClean="0"/>
              <a:t>2021/12/18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D521B77-53EA-4618-A446-18E4B378D2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CB5D249-EFC5-4C4D-9D03-05AB245195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7E605F-CACE-41D0-B5B5-AD133E52B5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88209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D52BC531-027C-4497-84B6-5C5346E674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8A524E7-B393-4BC2-8D7E-E9A927595F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8608639-F7B6-4069-813C-AAE26E13C3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38F53B-1701-4643-8004-C48E7C59EB26}" type="datetimeFigureOut">
              <a:rPr lang="zh-CN" altLang="en-US" smtClean="0"/>
              <a:t>2021/12/18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2ABA565-5CE3-4A26-88F3-0A47BE8208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44D3167-44BA-4962-A8DA-0C31C23AE6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7E605F-CACE-41D0-B5B5-AD133E52B5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4604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B72F2E-74AC-4DC2-8CE9-9456C98D17A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CN" altLang="en-US" sz="3600" dirty="0"/>
              <a:t>基于</a:t>
            </a:r>
            <a:r>
              <a:rPr lang="en-US" altLang="zh-CN" sz="3600" dirty="0" err="1"/>
              <a:t>LinkNet</a:t>
            </a:r>
            <a:r>
              <a:rPr lang="zh-CN" altLang="en-US" sz="3600" dirty="0"/>
              <a:t>的细胞膜图像分割</a:t>
            </a:r>
            <a:br>
              <a:rPr lang="en-US" altLang="zh-CN" sz="3600" dirty="0"/>
            </a:br>
            <a:r>
              <a:rPr lang="en-US" altLang="zh-CN" sz="3600" dirty="0"/>
              <a:t>-complex </a:t>
            </a:r>
            <a:r>
              <a:rPr lang="zh-CN" altLang="en-US" sz="3600" dirty="0"/>
              <a:t>赛道</a:t>
            </a:r>
          </a:p>
        </p:txBody>
      </p:sp>
    </p:spTree>
    <p:extLst>
      <p:ext uri="{BB962C8B-B14F-4D97-AF65-F5344CB8AC3E}">
        <p14:creationId xmlns:p14="http://schemas.microsoft.com/office/powerpoint/2010/main" val="18942180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58331F-87EB-9A47-88EA-84F5E15877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zh-CN" dirty="0"/>
              <a:t>Random</a:t>
            </a:r>
            <a:r>
              <a:rPr kumimoji="1" lang="zh-CN" altLang="en-US" dirty="0"/>
              <a:t> </a:t>
            </a:r>
            <a:r>
              <a:rPr kumimoji="1" lang="en-US" altLang="zh-CN" dirty="0"/>
              <a:t>Erasing</a:t>
            </a:r>
            <a:endParaRPr kumimoji="1" lang="zh-CN" altLang="en-US" dirty="0"/>
          </a:p>
        </p:txBody>
      </p:sp>
      <p:sp>
        <p:nvSpPr>
          <p:cNvPr id="8" name="右箭头 7">
            <a:extLst>
              <a:ext uri="{FF2B5EF4-FFF2-40B4-BE49-F238E27FC236}">
                <a16:creationId xmlns:a16="http://schemas.microsoft.com/office/drawing/2014/main" id="{695F93A0-910B-644B-A075-73E92011D0D6}"/>
              </a:ext>
            </a:extLst>
          </p:cNvPr>
          <p:cNvSpPr/>
          <p:nvPr/>
        </p:nvSpPr>
        <p:spPr>
          <a:xfrm>
            <a:off x="2719753" y="2752237"/>
            <a:ext cx="644770" cy="4032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2" name="内容占位符 11">
            <a:extLst>
              <a:ext uri="{FF2B5EF4-FFF2-40B4-BE49-F238E27FC236}">
                <a16:creationId xmlns:a16="http://schemas.microsoft.com/office/drawing/2014/main" id="{090E067A-0AEF-B749-B461-39D8D5441C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5383" y="3603748"/>
            <a:ext cx="2526323" cy="2526323"/>
          </a:xfr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5EB34C90-D3CD-4847-81EC-A8E9B04AE6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9677" y="1690688"/>
            <a:ext cx="2526323" cy="2526323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4395F571-B243-BB45-B159-8C5901FF19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53" y="1690688"/>
            <a:ext cx="2526323" cy="2526323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1C341C2F-08F3-964B-A069-C5CFBB4251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7767" y="3603747"/>
            <a:ext cx="2526324" cy="2526324"/>
          </a:xfrm>
          <a:prstGeom prst="rect">
            <a:avLst/>
          </a:prstGeom>
        </p:spPr>
      </p:pic>
      <p:sp>
        <p:nvSpPr>
          <p:cNvPr id="20" name="右箭头 19">
            <a:extLst>
              <a:ext uri="{FF2B5EF4-FFF2-40B4-BE49-F238E27FC236}">
                <a16:creationId xmlns:a16="http://schemas.microsoft.com/office/drawing/2014/main" id="{E6D7D797-1998-314B-8247-8426D25A9581}"/>
              </a:ext>
            </a:extLst>
          </p:cNvPr>
          <p:cNvSpPr/>
          <p:nvPr/>
        </p:nvSpPr>
        <p:spPr>
          <a:xfrm>
            <a:off x="8282352" y="4665296"/>
            <a:ext cx="644770" cy="4032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82207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2781658-8056-D442-9301-8A6A16D498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Erasing</a:t>
            </a:r>
            <a:r>
              <a:rPr kumimoji="1" lang="zh-CN" altLang="en-US" dirty="0"/>
              <a:t>效果对比图</a:t>
            </a:r>
            <a:r>
              <a:rPr kumimoji="1" lang="en-US" altLang="zh-CN" dirty="0"/>
              <a:t>——</a:t>
            </a:r>
            <a:r>
              <a:rPr kumimoji="1" lang="zh-CN" altLang="en-US" dirty="0"/>
              <a:t>过拟合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3D1D7F8-35A8-604D-BB25-74453E8120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00" y="1825625"/>
            <a:ext cx="5346700" cy="35052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C66284C-41A3-F244-9A9C-9D8BD2E737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0802" y="1825625"/>
            <a:ext cx="5334000" cy="346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222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1024FB3-A7FF-4B4B-9A8C-C98E8F7A4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损失函数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303CF710-D798-4343-97C1-583FC342C8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在损失函数部分，我们采用了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𝑓𝑜𝑐𝑎𝑙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𝑙𝑜𝑠𝑠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 + 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𝐷𝑖𝑐𝑒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𝑙𝑜𝑠𝑠</m:t>
                    </m:r>
                  </m:oMath>
                </a14:m>
                <a:r>
                  <a:rPr lang="zh-CN" altLang="en-US" dirty="0"/>
                  <a:t>，表达式如下：</a:t>
                </a:r>
                <a:endParaRPr lang="en-US" altLang="zh-CN" dirty="0"/>
              </a:p>
              <a:p>
                <a:pPr lvl="1"/>
                <a:endParaRPr lang="en-US" altLang="zh-CN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𝐹𝐿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{"/>
                        <m:endChr m:val="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zh-CN" altLang="en-US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  <m:sSup>
                              <m:sSup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zh-CN" altLang="en-US" b="0" i="1" smtClean="0"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sup>
                            </m:sSup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  <m:d>
                              <m:d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d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            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𝑙𝑎𝑏𝑒𝑙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e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d>
                              <m:d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r>
                                  <a:rPr lang="zh-CN" altLang="en-US" b="0" i="1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d>
                            <m:sSup>
                              <m:sSup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p>
                                <m:r>
                                  <a:rPr lang="zh-CN" altLang="en-US" b="0" i="1" smtClean="0"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sup>
                            </m:sSup>
                            <m:func>
                              <m:func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zh-CN" b="0" i="0" smtClean="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</m:d>
                              </m:e>
                            </m:func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𝑙𝑎𝑏𝑒𝑙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=0</m:t>
                            </m:r>
                          </m:e>
                        </m:eqArr>
                      </m:e>
                    </m:d>
                  </m:oMath>
                </a14:m>
                <a:endParaRPr lang="en-US" altLang="zh-CN" dirty="0"/>
              </a:p>
              <a:p>
                <a:pPr lvl="1"/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 lvl="1"/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𝐷𝑖𝑐𝑒</m:t>
                    </m:r>
                    <m:d>
                      <m:d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 ° 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𝑙𝑎𝑏𝑒𝑙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+|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𝑙𝑎𝑏𝑒𝑙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|</m:t>
                        </m:r>
                      </m:den>
                    </m:f>
                  </m:oMath>
                </a14:m>
                <a:r>
                  <a:rPr lang="en-US" altLang="zh-CN" dirty="0"/>
                  <a:t>   </a:t>
                </a:r>
              </a:p>
              <a:p>
                <a:pPr marL="457200" lvl="1" indent="0">
                  <a:buNone/>
                </a:pPr>
                <a:r>
                  <a:rPr lang="en-US" altLang="zh-CN" dirty="0"/>
                  <a:t>  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zh-CN" altLang="en-US" i="1" dirty="0">
                        <a:latin typeface="Cambria Math" panose="02040503050406030204" pitchFamily="18" charset="0"/>
                      </a:rPr>
                      <m:t>为</m:t>
                    </m:r>
                  </m:oMath>
                </a14:m>
                <a:r>
                  <a:rPr lang="zh-CN" altLang="en-US" dirty="0"/>
                  <a:t>网络输出</a:t>
                </a:r>
                <a:r>
                  <a:rPr lang="zh-CN" altLang="en-US"/>
                  <a:t>的预测为正样本的概率的</a:t>
                </a:r>
                <a:r>
                  <a:rPr lang="zh-CN" altLang="en-US" dirty="0"/>
                  <a:t>矩阵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303CF710-D798-4343-97C1-583FC342C8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622332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FE6F56-C1E9-4C0B-9C18-2D269D704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损失函数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277033F7-C74D-4BFC-A96E-552EA4A563F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𝑓𝑜𝑐𝑎𝑙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𝑙𝑜𝑠</m:t>
                    </m:r>
                    <m:r>
                      <m:rPr>
                        <m:sty m:val="p"/>
                      </m:rPr>
                      <a:rPr lang="en-US" altLang="zh-CN" b="0" i="0" dirty="0" smtClean="0">
                        <a:latin typeface="Cambria Math" panose="02040503050406030204" pitchFamily="18" charset="0"/>
                      </a:rPr>
                      <m:t>s</m:t>
                    </m:r>
                    <m:r>
                      <a:rPr lang="zh-CN" altLang="en-US" i="1" dirty="0">
                        <a:latin typeface="Cambria Math" panose="02040503050406030204" pitchFamily="18" charset="0"/>
                      </a:rPr>
                      <m:t>相比于</m:t>
                    </m:r>
                  </m:oMath>
                </a14:m>
                <a:r>
                  <a:rPr lang="zh-CN" altLang="en-US" dirty="0"/>
                  <a:t>传统二分类任务常用的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𝐵𝐶𝐸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𝑙𝑜𝑠𝑠</m:t>
                    </m:r>
                  </m:oMath>
                </a14:m>
                <a:r>
                  <a:rPr lang="zh-CN" altLang="en-US" dirty="0"/>
                  <a:t>，引入了参数</a:t>
                </a:r>
                <a14:m>
                  <m:oMath xmlns:m="http://schemas.openxmlformats.org/officeDocument/2006/math"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zh-CN" altLang="en-US" b="0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endParaRPr lang="en-US" altLang="zh-CN" b="0" dirty="0"/>
              </a:p>
              <a:p>
                <a:pPr lvl="1"/>
                <a:r>
                  <a:rPr lang="zh-CN" altLang="en-US" dirty="0"/>
                  <a:t>通过引入参数</a:t>
                </a:r>
                <a14:m>
                  <m:oMath xmlns:m="http://schemas.openxmlformats.org/officeDocument/2006/math"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，</m:t>
                    </m:r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加大</m:t>
                    </m:r>
                  </m:oMath>
                </a14:m>
                <a:r>
                  <a:rPr lang="zh-CN" altLang="en-US" dirty="0"/>
                  <a:t>对正样本预测错误的惩罚，可以避免模型 在该任务中错误地过拟合到数量较多的负样本上。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通过引入参数</a:t>
                </a:r>
                <a14:m>
                  <m:oMath xmlns:m="http://schemas.openxmlformats.org/officeDocument/2006/math"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，</m:t>
                    </m:r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加大</m:t>
                    </m:r>
                  </m:oMath>
                </a14:m>
                <a:r>
                  <a:rPr lang="zh-CN" altLang="en-US" dirty="0"/>
                  <a:t>对难分类样本（如预测概率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=0.4</m:t>
                    </m:r>
                  </m:oMath>
                </a14:m>
                <a:r>
                  <a:rPr lang="zh-CN" altLang="en-US" dirty="0"/>
                  <a:t>的样本）惩罚，使得模型更加关注在分类中显得模棱两可的样本</a:t>
                </a:r>
                <a:endParaRPr lang="en-US" altLang="zh-CN" dirty="0"/>
              </a:p>
              <a:p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𝐷𝑖𝑐𝑒</m:t>
                    </m:r>
                  </m:oMath>
                </a14:m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𝑙𝑜𝑠𝑠</m:t>
                    </m:r>
                  </m:oMath>
                </a14:m>
                <a:r>
                  <a:rPr lang="zh-CN" altLang="en-US" dirty="0"/>
                  <a:t>则是针对模型的评价指标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𝑠𝑐𝑜𝑟𝑒</m:t>
                    </m:r>
                  </m:oMath>
                </a14:m>
                <a:r>
                  <a:rPr lang="zh-CN" altLang="en-US" dirty="0"/>
                  <a:t>选取的，本身是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𝑠𝑐𝑜𝑟𝑒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的</m:t>
                    </m:r>
                  </m:oMath>
                </a14:m>
                <a:r>
                  <a:rPr lang="zh-CN" altLang="en-US" dirty="0"/>
                  <a:t>一种近似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277033F7-C74D-4BFC-A96E-552EA4A563F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381" r="-376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20330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285727B-A738-4FA6-A5BA-B21C7A93F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数据后处理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FFBE615-7E3F-4658-BB26-0AD4A30054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为了进一步提高模型预测的精度，我们应用</a:t>
            </a:r>
            <a:r>
              <a:rPr lang="en-US" altLang="zh-CN" dirty="0"/>
              <a:t>test time </a:t>
            </a:r>
            <a:r>
              <a:rPr lang="en-US" altLang="zh-CN" dirty="0" err="1"/>
              <a:t>argumnentation</a:t>
            </a:r>
            <a:r>
              <a:rPr lang="en-US" altLang="zh-CN" dirty="0"/>
              <a:t> </a:t>
            </a:r>
            <a:r>
              <a:rPr lang="zh-CN" altLang="en-US" dirty="0"/>
              <a:t>方法：将原图，和其进行翻转，转置后的图片同时进行预测，并用</a:t>
            </a:r>
            <a:r>
              <a:rPr lang="en-US" altLang="zh-CN" dirty="0"/>
              <a:t>majority</a:t>
            </a:r>
            <a:r>
              <a:rPr lang="zh-CN" altLang="en-US" dirty="0"/>
              <a:t>的方式综合模型给出的预测结果，得到更加准确的细胞膜分割图</a:t>
            </a:r>
            <a:endParaRPr lang="en-US" altLang="zh-CN" dirty="0"/>
          </a:p>
          <a:p>
            <a:r>
              <a:rPr lang="zh-CN" altLang="en-US" dirty="0"/>
              <a:t>在生成测试集的预测结果时，我们采用了膨胀预测的方法，在待预测的图片上滑动一个大小为</a:t>
            </a:r>
            <a:r>
              <a:rPr lang="en-US" altLang="zh-CN" dirty="0"/>
              <a:t>2048*2048</a:t>
            </a:r>
            <a:r>
              <a:rPr lang="zh-CN" altLang="en-US" dirty="0"/>
              <a:t>的滑窗，每次预测滑窗内的细胞膜分割结果，并舍弃掉滑窗边缘置信度不高的预测结果（这部分边缘对于相邻的滑窗来说是置信度较高的中心部分，因此实际上是用相邻滑窗的中心部分覆盖当前滑窗的边缘）</a:t>
            </a:r>
          </a:p>
        </p:txBody>
      </p:sp>
    </p:spTree>
    <p:extLst>
      <p:ext uri="{BB962C8B-B14F-4D97-AF65-F5344CB8AC3E}">
        <p14:creationId xmlns:p14="http://schemas.microsoft.com/office/powerpoint/2010/main" val="4372200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76C237-742A-4819-B301-366B71D50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实验结果分析与展示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EF2954B-A250-4E15-BA28-E01650E4B6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效果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E1F0AD7-04EE-C340-9F11-5641A08197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2153" y="2747963"/>
            <a:ext cx="3744536" cy="374491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2B84635-A1C5-CA44-988D-CCEBA37A11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8789" y="2747962"/>
            <a:ext cx="3744536" cy="3744913"/>
          </a:xfrm>
          <a:prstGeom prst="rect">
            <a:avLst/>
          </a:prstGeom>
        </p:spPr>
      </p:pic>
      <p:sp>
        <p:nvSpPr>
          <p:cNvPr id="8" name="右箭头 7">
            <a:extLst>
              <a:ext uri="{FF2B5EF4-FFF2-40B4-BE49-F238E27FC236}">
                <a16:creationId xmlns:a16="http://schemas.microsoft.com/office/drawing/2014/main" id="{EEA685DF-BFFA-6446-9668-70139113F539}"/>
              </a:ext>
            </a:extLst>
          </p:cNvPr>
          <p:cNvSpPr/>
          <p:nvPr/>
        </p:nvSpPr>
        <p:spPr>
          <a:xfrm>
            <a:off x="5615354" y="4217194"/>
            <a:ext cx="644770" cy="4032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219070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3DA64E-2AB2-0D40-BAC4-8216EAE55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31747C5-23CF-164C-B7E3-25C8128BC3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F1</a:t>
            </a:r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比验证集的</a:t>
            </a:r>
            <a:r>
              <a:rPr kumimoji="1" lang="en-US" altLang="zh-CN" dirty="0"/>
              <a:t>F1-Score</a:t>
            </a:r>
            <a:r>
              <a:rPr kumimoji="1" lang="zh-CN" altLang="en-US" dirty="0"/>
              <a:t>相差</a:t>
            </a:r>
            <a:r>
              <a:rPr kumimoji="1" lang="en-US" altLang="zh-CN" dirty="0"/>
              <a:t>0.05</a:t>
            </a:r>
            <a:r>
              <a:rPr kumimoji="1" lang="zh-CN" altLang="en-US" dirty="0"/>
              <a:t>！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9178CFC-70B0-224D-BAA9-BAC15E6CFA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5981" y="2572727"/>
            <a:ext cx="87249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251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EDCED0-78D0-EF42-A0F4-354F02B1C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Bad</a:t>
            </a:r>
            <a:r>
              <a:rPr kumimoji="1" lang="zh-CN" altLang="en-US" dirty="0"/>
              <a:t> </a:t>
            </a:r>
            <a:r>
              <a:rPr kumimoji="1" lang="en-US" altLang="zh-CN" dirty="0"/>
              <a:t>Case</a:t>
            </a:r>
            <a:r>
              <a:rPr kumimoji="1" lang="zh-CN" altLang="en-US" dirty="0"/>
              <a:t>分析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37F5C04-B54C-2B44-85BB-7BE7CB1AE0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选取了验证集上得分最差的</a:t>
            </a:r>
            <a:r>
              <a:rPr kumimoji="1" lang="en" altLang="zh-CN" dirty="0"/>
              <a:t>0174_1_1565791505_6.png</a:t>
            </a:r>
          </a:p>
          <a:p>
            <a:r>
              <a:rPr kumimoji="1" lang="zh-CN" altLang="en-US" dirty="0"/>
              <a:t>可以看到，我们预测的结果中经常有不连续的地方。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5E6E27E-2515-8448-B5A3-EF4A305253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8729" y="2936580"/>
            <a:ext cx="3921025" cy="392141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104036E-8714-A143-9A58-068BBC8B6D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8967" y="2936580"/>
            <a:ext cx="3921026" cy="3921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4400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B5ABE0-1E67-594C-911F-F61119F68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后期工作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6454BCA-794F-AA41-8F96-C35822C6C7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1</a:t>
            </a:r>
            <a:r>
              <a:rPr kumimoji="1" lang="zh-CN" altLang="en-US" dirty="0"/>
              <a:t>、扩展</a:t>
            </a:r>
            <a:r>
              <a:rPr kumimoji="1" lang="en-US" altLang="zh-CN" dirty="0"/>
              <a:t>stage</a:t>
            </a:r>
            <a:r>
              <a:rPr kumimoji="1" lang="zh-CN" altLang="en-US" dirty="0"/>
              <a:t> </a:t>
            </a:r>
            <a:r>
              <a:rPr kumimoji="1" lang="en-US" altLang="zh-CN" dirty="0"/>
              <a:t>2</a:t>
            </a:r>
            <a:r>
              <a:rPr kumimoji="1" lang="zh-CN" altLang="en-US" dirty="0"/>
              <a:t>对</a:t>
            </a:r>
            <a:r>
              <a:rPr kumimoji="1" lang="en-US" altLang="zh-CN" dirty="0"/>
              <a:t>stage</a:t>
            </a:r>
            <a:r>
              <a:rPr kumimoji="1" lang="zh-CN" altLang="en-US" dirty="0"/>
              <a:t> </a:t>
            </a:r>
            <a:r>
              <a:rPr kumimoji="1" lang="en-US" altLang="zh-CN" dirty="0"/>
              <a:t>1</a:t>
            </a:r>
            <a:r>
              <a:rPr kumimoji="1" lang="zh-CN" altLang="en-US" dirty="0"/>
              <a:t>得到的粗分割图像进行精细分割。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2</a:t>
            </a:r>
            <a:r>
              <a:rPr kumimoji="1" lang="zh-CN" altLang="en-US" dirty="0"/>
              <a:t>、整理代码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3</a:t>
            </a:r>
            <a:r>
              <a:rPr kumimoji="1" lang="zh-CN" altLang="en-US" dirty="0"/>
              <a:t>、思考</a:t>
            </a:r>
            <a:r>
              <a:rPr kumimoji="1" lang="en-US" altLang="zh-CN" dirty="0"/>
              <a:t>bad</a:t>
            </a:r>
            <a:r>
              <a:rPr kumimoji="1" lang="zh-CN" altLang="en-US" dirty="0"/>
              <a:t> </a:t>
            </a:r>
            <a:r>
              <a:rPr kumimoji="1" lang="en-US" altLang="zh-CN" dirty="0"/>
              <a:t>case</a:t>
            </a:r>
            <a:r>
              <a:rPr kumimoji="1" lang="zh-CN" altLang="en-US" dirty="0"/>
              <a:t>处理对策</a:t>
            </a:r>
            <a:endParaRPr kumimoji="1" lang="en-US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677988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A71064-3A04-4B2D-A36B-0DB85AD59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背景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4BE9841-36CB-445E-825B-6106432EE3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对神经系统内的细胞分布和连接的研究，一方面能帮助我们理解神经系统的工作机制，另一方面也能为神经系统疾病的研究提供理论依据。但是面对从神经系统得到的海量数据，完全依靠人力提取有效信息存在困难。因此，设计能够从这些数据中高效且准确地提取有效信息的算法，是一项重要而紧迫的任务。</a:t>
            </a:r>
            <a:endParaRPr lang="en-US" altLang="zh-CN" dirty="0"/>
          </a:p>
          <a:p>
            <a:r>
              <a:rPr lang="zh-CN" altLang="en-US" dirty="0"/>
              <a:t>在本项目中，我们小组实现了基于</a:t>
            </a:r>
            <a:r>
              <a:rPr lang="en-US" altLang="zh-CN" dirty="0" err="1"/>
              <a:t>LinkNet</a:t>
            </a:r>
            <a:r>
              <a:rPr lang="zh-CN" altLang="en-US" dirty="0"/>
              <a:t>的神经细胞细胞膜分割算法，并在所给的数据集上取得了不错的效果</a:t>
            </a: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953391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2074067-ECB9-4837-AF18-67DCBD879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相关研究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361255B-EC4C-43F9-8F75-05315C7E9D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/>
              <a:t>CASENet</a:t>
            </a:r>
            <a:endParaRPr lang="en-US" altLang="zh-CN" dirty="0"/>
          </a:p>
          <a:p>
            <a:r>
              <a:rPr lang="zh-CN" altLang="en-US" dirty="0"/>
              <a:t>处理多标签的语义边界检测问题。</a:t>
            </a:r>
            <a:endParaRPr lang="en-US" altLang="zh-CN" dirty="0"/>
          </a:p>
          <a:p>
            <a:r>
              <a:rPr lang="zh-CN" altLang="en-US" dirty="0"/>
              <a:t>基于</a:t>
            </a:r>
            <a:r>
              <a:rPr lang="en-US" altLang="zh-CN" dirty="0"/>
              <a:t>ResNet101</a:t>
            </a:r>
            <a:r>
              <a:rPr lang="zh-CN" altLang="en-US" dirty="0"/>
              <a:t>的深层分类框架。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1A53DF4-0B82-344E-8EAF-955E2B8C64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7283" y="3502418"/>
            <a:ext cx="6057763" cy="3203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7323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71E9BA-F439-2A4E-990E-640FCCFEE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相关研究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695466B-1D98-C549-9E74-A657E9A237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DFF</a:t>
            </a:r>
            <a:r>
              <a:rPr lang="zh-CN" altLang="en-US" dirty="0"/>
              <a:t>（动态特征融合）</a:t>
            </a:r>
            <a:endParaRPr lang="en-US" altLang="zh-CN" dirty="0"/>
          </a:p>
          <a:p>
            <a:r>
              <a:rPr lang="zh-CN" altLang="en-US" dirty="0"/>
              <a:t>在</a:t>
            </a:r>
            <a:r>
              <a:rPr lang="en-US" altLang="zh-CN" dirty="0" err="1"/>
              <a:t>CASENet</a:t>
            </a:r>
            <a:r>
              <a:rPr lang="zh-CN" altLang="en-US" dirty="0"/>
              <a:t>结构基础上添加了自适应融合权重学习。</a:t>
            </a:r>
            <a:endParaRPr lang="en-US" altLang="zh-CN" dirty="0"/>
          </a:p>
          <a:p>
            <a:r>
              <a:rPr lang="zh-CN" altLang="en-US" dirty="0"/>
              <a:t>考虑</a:t>
            </a:r>
            <a:r>
              <a:rPr lang="en-US" altLang="zh-CN" dirty="0"/>
              <a:t>instance</a:t>
            </a:r>
            <a:r>
              <a:rPr lang="zh-CN" altLang="en-US" dirty="0"/>
              <a:t>边界和内部的划分，赋予不同层级特征不同的权重。</a:t>
            </a:r>
            <a:endParaRPr lang="en-US" altLang="zh-CN" dirty="0"/>
          </a:p>
          <a:p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DD387D6-44E6-0641-BEA6-BB4356370F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077" y="3310074"/>
            <a:ext cx="10679723" cy="3520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3448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53906F-4B6A-45AB-9BE0-4AAA15E09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概述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8A60F7C-50E1-4AA3-A9C2-AF931BCFB3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模型基本原理介绍和实现细节</a:t>
            </a:r>
            <a:endParaRPr lang="en-US" altLang="zh-CN" dirty="0"/>
          </a:p>
          <a:p>
            <a:r>
              <a:rPr lang="zh-CN" altLang="en-US" dirty="0"/>
              <a:t>数据处理和增强</a:t>
            </a:r>
            <a:endParaRPr lang="en-US" altLang="zh-CN" dirty="0"/>
          </a:p>
          <a:p>
            <a:r>
              <a:rPr lang="zh-CN" altLang="en-US" dirty="0"/>
              <a:t>损失函数设计</a:t>
            </a:r>
            <a:endParaRPr lang="en-US" altLang="zh-CN" dirty="0"/>
          </a:p>
          <a:p>
            <a:r>
              <a:rPr lang="zh-CN" altLang="en-US" dirty="0"/>
              <a:t>数据后处理</a:t>
            </a:r>
            <a:endParaRPr lang="en-US" altLang="zh-CN" dirty="0"/>
          </a:p>
          <a:p>
            <a:r>
              <a:rPr lang="zh-CN" altLang="en-US" dirty="0"/>
              <a:t>实验结果分析与展示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133218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905CE4-0D9C-4D4D-994F-D80B054D7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模型基本原理介绍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E59F8BC-A138-41CF-BCA6-D1D5A4E0AD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05960" cy="4351338"/>
          </a:xfrm>
        </p:spPr>
        <p:txBody>
          <a:bodyPr>
            <a:normAutofit/>
          </a:bodyPr>
          <a:lstStyle/>
          <a:p>
            <a:r>
              <a:rPr lang="zh-CN" altLang="en-US" sz="2200" dirty="0"/>
              <a:t>模型的基本架构如右图所示，将输入图片简单预处理后，通过四个</a:t>
            </a:r>
            <a:r>
              <a:rPr lang="en-US" altLang="zh-CN" sz="2200" dirty="0"/>
              <a:t>encoder</a:t>
            </a:r>
            <a:r>
              <a:rPr lang="zh-CN" altLang="en-US" sz="2200" dirty="0"/>
              <a:t>层进行下采样，再经过四个</a:t>
            </a:r>
            <a:r>
              <a:rPr lang="en-US" altLang="zh-CN" sz="2200" dirty="0"/>
              <a:t>decoder</a:t>
            </a:r>
            <a:r>
              <a:rPr lang="zh-CN" altLang="en-US" sz="2200" dirty="0"/>
              <a:t>层进行上采样，最后通过三层卷积后输出结果图（我们采用了</a:t>
            </a:r>
            <a:r>
              <a:rPr lang="en-US" altLang="zh-CN" sz="2200" dirty="0"/>
              <a:t>sigmoid</a:t>
            </a:r>
            <a:r>
              <a:rPr lang="zh-CN" altLang="en-US" sz="2200" dirty="0"/>
              <a:t>函数作为激活函数，</a:t>
            </a:r>
            <a:r>
              <a:rPr lang="zh-CN" altLang="en-US" sz="2200"/>
              <a:t>输出结果为</a:t>
            </a:r>
            <a:r>
              <a:rPr lang="zh-CN" altLang="en-US" sz="2200" dirty="0"/>
              <a:t>每个像素点是边界的概率）</a:t>
            </a:r>
            <a:endParaRPr lang="en-US" altLang="zh-CN" sz="2200" dirty="0"/>
          </a:p>
          <a:p>
            <a:r>
              <a:rPr lang="zh-CN" altLang="en-US" sz="2200" dirty="0"/>
              <a:t>每级</a:t>
            </a:r>
            <a:r>
              <a:rPr lang="en-US" altLang="zh-CN" sz="2200" dirty="0"/>
              <a:t>encoder</a:t>
            </a:r>
            <a:r>
              <a:rPr lang="zh-CN" altLang="en-US" sz="2200" dirty="0"/>
              <a:t>将自身输入与同级</a:t>
            </a:r>
            <a:r>
              <a:rPr lang="en-US" altLang="zh-CN" sz="2200" dirty="0"/>
              <a:t>decoder</a:t>
            </a:r>
            <a:r>
              <a:rPr lang="zh-CN" altLang="en-US" sz="2200" dirty="0"/>
              <a:t>层相加作为下一层</a:t>
            </a:r>
            <a:r>
              <a:rPr lang="en-US" altLang="zh-CN" sz="2200" dirty="0"/>
              <a:t>decoder</a:t>
            </a:r>
            <a:r>
              <a:rPr lang="zh-CN" altLang="en-US" sz="2200" dirty="0"/>
              <a:t>的输入，在保留空间信息的同时避免了引入额外的参数和计算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3E890DA-0F1C-41BF-98B9-4BC2E7C07E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9056" y="365125"/>
            <a:ext cx="5696768" cy="6396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218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F296D0-2DD2-4BB4-9DA9-CFCB4E491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实现细节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C947405-05EF-45C5-9760-D131C7A6A4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091609" cy="4351338"/>
          </a:xfrm>
        </p:spPr>
        <p:txBody>
          <a:bodyPr/>
          <a:lstStyle/>
          <a:p>
            <a:r>
              <a:rPr lang="zh-CN" altLang="en-US" dirty="0"/>
              <a:t>我们采用相对轻量级的</a:t>
            </a:r>
            <a:r>
              <a:rPr lang="en-US" altLang="zh-CN" dirty="0"/>
              <a:t>resnet34</a:t>
            </a:r>
            <a:r>
              <a:rPr lang="zh-CN" altLang="en-US" dirty="0"/>
              <a:t>作为</a:t>
            </a:r>
            <a:r>
              <a:rPr lang="en-US" altLang="zh-CN" dirty="0"/>
              <a:t>encoder</a:t>
            </a:r>
            <a:r>
              <a:rPr lang="zh-CN" altLang="en-US" dirty="0"/>
              <a:t>来提取图像中的特征</a:t>
            </a:r>
            <a:endParaRPr lang="en-US" altLang="zh-CN" dirty="0"/>
          </a:p>
          <a:p>
            <a:r>
              <a:rPr lang="en-US" altLang="zh-CN" dirty="0"/>
              <a:t>decoder</a:t>
            </a:r>
            <a:r>
              <a:rPr lang="zh-CN" altLang="en-US" dirty="0"/>
              <a:t>部分同样为</a:t>
            </a:r>
            <a:r>
              <a:rPr lang="en-US" altLang="zh-CN" dirty="0"/>
              <a:t>3</a:t>
            </a:r>
            <a:r>
              <a:rPr lang="zh-CN" altLang="en-US" dirty="0"/>
              <a:t>层卷积的堆叠，并在相邻卷积层之间采用</a:t>
            </a:r>
            <a:r>
              <a:rPr lang="en-US" altLang="zh-CN" dirty="0" err="1"/>
              <a:t>batchNorm</a:t>
            </a:r>
            <a:r>
              <a:rPr lang="zh-CN" altLang="en-US" dirty="0"/>
              <a:t>进行归一化后再使用</a:t>
            </a:r>
            <a:r>
              <a:rPr lang="en-US" altLang="zh-CN" dirty="0"/>
              <a:t>relu</a:t>
            </a:r>
            <a:r>
              <a:rPr lang="zh-CN" altLang="en-US" dirty="0"/>
              <a:t>函数进行激活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8855717-C596-4B7A-9CF0-D98EA400D6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9056" y="365125"/>
            <a:ext cx="5696768" cy="6396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967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BC2AD5-2BE2-4353-AC36-22BF6378B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数据处理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D6C2D31-1CC0-4B59-BF60-99C4C7179D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由于原始数据集中包含的图片张数较少且尺寸较大（为</a:t>
            </a:r>
            <a:r>
              <a:rPr lang="en-US" altLang="zh-CN" dirty="0"/>
              <a:t>20</a:t>
            </a:r>
            <a:r>
              <a:rPr lang="zh-CN" altLang="en-US" dirty="0"/>
              <a:t>张</a:t>
            </a:r>
            <a:r>
              <a:rPr lang="en-US" altLang="zh-CN" dirty="0"/>
              <a:t>9958*9959</a:t>
            </a:r>
            <a:r>
              <a:rPr lang="zh-CN" altLang="en-US" dirty="0"/>
              <a:t>）的大图，直接进行训练存在困难，我们采用了</a:t>
            </a:r>
            <a:r>
              <a:rPr lang="en-US" altLang="zh-CN" dirty="0"/>
              <a:t>sliding window </a:t>
            </a:r>
            <a:r>
              <a:rPr lang="zh-CN" altLang="en-US" dirty="0"/>
              <a:t>和 </a:t>
            </a:r>
            <a:r>
              <a:rPr lang="en-US" altLang="zh-CN" dirty="0"/>
              <a:t>random crop </a:t>
            </a:r>
            <a:r>
              <a:rPr lang="zh-CN" altLang="en-US" dirty="0"/>
              <a:t>算法，从原图中采样出</a:t>
            </a:r>
            <a:r>
              <a:rPr lang="en-US" altLang="zh-CN" dirty="0"/>
              <a:t>1024*1024</a:t>
            </a:r>
            <a:r>
              <a:rPr lang="zh-CN" altLang="en-US" dirty="0"/>
              <a:t>的图片，作为训练集和验证集。</a:t>
            </a:r>
            <a:endParaRPr lang="en-US" altLang="zh-CN" dirty="0"/>
          </a:p>
          <a:p>
            <a:r>
              <a:rPr lang="zh-CN" altLang="en-US" dirty="0"/>
              <a:t>由于</a:t>
            </a:r>
            <a:r>
              <a:rPr lang="en-US" altLang="zh-CN" dirty="0"/>
              <a:t>1024*1024</a:t>
            </a:r>
            <a:r>
              <a:rPr lang="zh-CN" altLang="en-US" dirty="0"/>
              <a:t>的尺寸相对原图仍然很小，在实际运行中会获得一些包含细胞膜边缘较少，甚至不包含细胞膜边缘的图片。需要将这些图片删除，以方便进一步的训练</a:t>
            </a:r>
          </a:p>
        </p:txBody>
      </p:sp>
    </p:spTree>
    <p:extLst>
      <p:ext uri="{BB962C8B-B14F-4D97-AF65-F5344CB8AC3E}">
        <p14:creationId xmlns:p14="http://schemas.microsoft.com/office/powerpoint/2010/main" val="27364764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DDFA4D-9032-49A8-824D-3051BD1B5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数据增强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14EF9F0-22D1-40B1-867D-12702549E6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我们主要采用了</a:t>
            </a:r>
            <a:r>
              <a:rPr lang="en-US" altLang="zh-CN" dirty="0"/>
              <a:t>random erasing</a:t>
            </a:r>
            <a:r>
              <a:rPr lang="zh-CN" altLang="en-US" dirty="0"/>
              <a:t>方法对处理后得到的数据集进行增强。通过随机擦除图像中某些区域的像素，并用高斯噪声来替代，进一步增强模型在边缘细节上的表达能力。</a:t>
            </a:r>
            <a:endParaRPr lang="en-US" altLang="zh-CN" dirty="0"/>
          </a:p>
          <a:p>
            <a:r>
              <a:rPr lang="zh-CN" altLang="en-US" dirty="0"/>
              <a:t>同时我们也采用了对比度增强，图片翻转等方式进行数据增强，进一步扩充训练数据集</a:t>
            </a:r>
          </a:p>
        </p:txBody>
      </p:sp>
    </p:spTree>
    <p:extLst>
      <p:ext uri="{BB962C8B-B14F-4D97-AF65-F5344CB8AC3E}">
        <p14:creationId xmlns:p14="http://schemas.microsoft.com/office/powerpoint/2010/main" val="28864108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309</TotalTime>
  <Words>1054</Words>
  <Application>Microsoft Macintosh PowerPoint</Application>
  <PresentationFormat>宽屏</PresentationFormat>
  <Paragraphs>80</Paragraphs>
  <Slides>18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3" baseType="lpstr">
      <vt:lpstr>等线</vt:lpstr>
      <vt:lpstr>等线 Light</vt:lpstr>
      <vt:lpstr>Arial</vt:lpstr>
      <vt:lpstr>Cambria Math</vt:lpstr>
      <vt:lpstr>Office 主题​​</vt:lpstr>
      <vt:lpstr>基于LinkNet的细胞膜图像分割 -complex 赛道</vt:lpstr>
      <vt:lpstr>背景</vt:lpstr>
      <vt:lpstr>相关研究</vt:lpstr>
      <vt:lpstr>相关研究</vt:lpstr>
      <vt:lpstr>概述</vt:lpstr>
      <vt:lpstr>模型基本原理介绍</vt:lpstr>
      <vt:lpstr>实现细节</vt:lpstr>
      <vt:lpstr>数据处理</vt:lpstr>
      <vt:lpstr>数据增强</vt:lpstr>
      <vt:lpstr>Random Erasing</vt:lpstr>
      <vt:lpstr>Erasing效果对比图——过拟合</vt:lpstr>
      <vt:lpstr>损失函数</vt:lpstr>
      <vt:lpstr>损失函数</vt:lpstr>
      <vt:lpstr>数据后处理</vt:lpstr>
      <vt:lpstr>实验结果分析与展示</vt:lpstr>
      <vt:lpstr>PowerPoint 演示文稿</vt:lpstr>
      <vt:lpstr>Bad Case分析</vt:lpstr>
      <vt:lpstr>后期工作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基于LinkNet的细胞膜图像分割 -complex 赛道</dc:title>
  <dc:creator>嘉辰 周</dc:creator>
  <cp:lastModifiedBy>王 一鸣</cp:lastModifiedBy>
  <cp:revision>17</cp:revision>
  <dcterms:created xsi:type="dcterms:W3CDTF">2021-12-14T14:46:03Z</dcterms:created>
  <dcterms:modified xsi:type="dcterms:W3CDTF">2021-12-18T07:56:23Z</dcterms:modified>
</cp:coreProperties>
</file>